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4"/>
  </p:notesMasterIdLst>
  <p:handoutMasterIdLst>
    <p:handoutMasterId r:id="rId15"/>
  </p:handoutMasterIdLst>
  <p:sldIdLst>
    <p:sldId id="258" r:id="rId3"/>
    <p:sldId id="267" r:id="rId4"/>
    <p:sldId id="257" r:id="rId5"/>
    <p:sldId id="259" r:id="rId6"/>
    <p:sldId id="268"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56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F7C2B8A-B060-4AE7-9DD0-3C63B179BE71}" type="datetimeFigureOut">
              <a:rPr lang="en-GB" smtClean="0"/>
              <a:t>26/06/2015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UNCLASSIFIED</a:t>
            </a: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639B708-0B6B-49C0-A9E3-3B4EE9101ACC}" type="slidenum">
              <a:rPr lang="en-GB" smtClean="0"/>
              <a:t>‹#›</a:t>
            </a:fld>
            <a:endParaRPr lang="en-GB"/>
          </a:p>
        </p:txBody>
      </p:sp>
    </p:spTree>
    <p:extLst>
      <p:ext uri="{BB962C8B-B14F-4D97-AF65-F5344CB8AC3E}">
        <p14:creationId xmlns:p14="http://schemas.microsoft.com/office/powerpoint/2010/main" val="407629987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71DD05-03EE-46EF-8123-96C42CC16060}" type="datetimeFigureOut">
              <a:rPr lang="en-GB" smtClean="0"/>
              <a:t>26/06/2015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UNCLASSIFIED</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61D527-ECB4-41EA-9A81-FAF12DD5E8DE}" type="slidenum">
              <a:rPr lang="en-GB" smtClean="0"/>
              <a:t>‹#›</a:t>
            </a:fld>
            <a:endParaRPr lang="en-GB"/>
          </a:p>
        </p:txBody>
      </p:sp>
    </p:spTree>
    <p:extLst>
      <p:ext uri="{BB962C8B-B14F-4D97-AF65-F5344CB8AC3E}">
        <p14:creationId xmlns:p14="http://schemas.microsoft.com/office/powerpoint/2010/main" val="410641204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9E01D17C-0D3A-C344-8105-FB0DCCF01DF7}" type="datetime1">
              <a:rPr lang="en-GB" smtClean="0"/>
              <a:t>26/06/2015</a:t>
            </a:fld>
            <a:endParaRPr lang="en-GB"/>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r>
              <a:rPr lang="en-GB" smtClean="0"/>
              <a:t>(c) 2011</a:t>
            </a:r>
            <a:endParaRPr lang="en-GB"/>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61EB8EAB-D2F6-44AA-8E37-F4CBD5549BEE}"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2C9347F5-ADCC-0047-A86D-B5A93CABFAD6}"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2C65E689-E7FB-A547-A548-D7B7481A5EFA}"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DDC3E582-921C-DB48-9F28-1D6FAE376F80}" type="datetime1">
              <a:rPr lang="en-GB" smtClean="0"/>
              <a:t>26/06/2015</a:t>
            </a:fld>
            <a:endParaRPr lang="en-GB"/>
          </a:p>
        </p:txBody>
      </p:sp>
      <p:sp>
        <p:nvSpPr>
          <p:cNvPr id="4" name="Footer Placeholder 3"/>
          <p:cNvSpPr>
            <a:spLocks noGrp="1"/>
          </p:cNvSpPr>
          <p:nvPr>
            <p:ph type="ftr" sz="quarter" idx="11"/>
          </p:nvPr>
        </p:nvSpPr>
        <p:spPr/>
        <p:txBody>
          <a:bodyPr/>
          <a:lstStyle/>
          <a:p>
            <a:r>
              <a:rPr lang="en-GB" smtClean="0"/>
              <a:t>(c) 2011</a:t>
            </a:r>
            <a:endParaRPr lang="en-GB"/>
          </a:p>
        </p:txBody>
      </p:sp>
      <p:sp>
        <p:nvSpPr>
          <p:cNvPr id="5" name="Slide Number Placeholder 4"/>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879CBA5E-E79E-9B44-B0B1-4E46DA24B951}" type="datetime1">
              <a:rPr lang="en-GB" smtClean="0"/>
              <a:t>26/06/2015</a:t>
            </a:fld>
            <a:endParaRPr lang="en-GB"/>
          </a:p>
        </p:txBody>
      </p:sp>
      <p:sp>
        <p:nvSpPr>
          <p:cNvPr id="3" name="Footer Placeholder 2"/>
          <p:cNvSpPr>
            <a:spLocks noGrp="1"/>
          </p:cNvSpPr>
          <p:nvPr>
            <p:ph type="ftr" sz="quarter" idx="11"/>
          </p:nvPr>
        </p:nvSpPr>
        <p:spPr/>
        <p:txBody>
          <a:bodyPr/>
          <a:lstStyle/>
          <a:p>
            <a:r>
              <a:rPr lang="en-GB" smtClean="0"/>
              <a:t>(c) 2011</a:t>
            </a:r>
            <a:endParaRPr lang="en-GB"/>
          </a:p>
        </p:txBody>
      </p:sp>
      <p:sp>
        <p:nvSpPr>
          <p:cNvPr id="4" name="Slide Number Placeholder 3"/>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299BA64-0BC9-1844-9971-CDD7AFB28603}"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8119288D-1E16-844B-9F5F-9D3C34153590}" type="datetime1">
              <a:rPr lang="en-GB" smtClean="0"/>
              <a:t>26/06/2015</a:t>
            </a:fld>
            <a:endParaRPr lang="en-GB"/>
          </a:p>
        </p:txBody>
      </p:sp>
      <p:sp>
        <p:nvSpPr>
          <p:cNvPr id="6" name="Footer Placeholder 5"/>
          <p:cNvSpPr>
            <a:spLocks noGrp="1"/>
          </p:cNvSpPr>
          <p:nvPr>
            <p:ph type="ftr" sz="quarter" idx="11"/>
          </p:nvPr>
        </p:nvSpPr>
        <p:spPr>
          <a:xfrm>
            <a:off x="174812" y="6356350"/>
            <a:ext cx="3863788" cy="365125"/>
          </a:xfrm>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F06756F-2D37-784D-87FF-46A29B9A510B}"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5894A727-2DD5-4E47-BD22-5DD873F66901}"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609EC6BE-F1DC-DC42-B1FF-290CD15F4FC9}" type="datetime1">
              <a:rPr lang="en-GB" smtClean="0"/>
              <a:t>26/06/2015</a:t>
            </a:fld>
            <a:endParaRPr lang="en-GB"/>
          </a:p>
        </p:txBody>
      </p:sp>
      <p:sp>
        <p:nvSpPr>
          <p:cNvPr id="5" name="Footer Placeholder 4"/>
          <p:cNvSpPr>
            <a:spLocks noGrp="1"/>
          </p:cNvSpPr>
          <p:nvPr>
            <p:ph type="ftr" sz="quarter" idx="11"/>
          </p:nvPr>
        </p:nvSpPr>
        <p:spPr/>
        <p:txBody>
          <a:bodyPr/>
          <a:lstStyle/>
          <a:p>
            <a:r>
              <a:rPr lang="en-GB" smtClean="0"/>
              <a:t>(c) 2011</a:t>
            </a:r>
            <a:endParaRPr lang="en-GB"/>
          </a:p>
        </p:txBody>
      </p:sp>
      <p:sp>
        <p:nvSpPr>
          <p:cNvPr id="6" name="Slide Number Placeholder 5"/>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GB"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8709267-F5BC-D943-964B-8F3EF7B4197A}" type="datetime1">
              <a:rPr lang="en-GB" smtClean="0"/>
              <a:t>26/06/2015</a:t>
            </a:fld>
            <a:endParaRPr lang="en-GB"/>
          </a:p>
        </p:txBody>
      </p:sp>
      <p:sp>
        <p:nvSpPr>
          <p:cNvPr id="5" name="Footer Placeholder 4"/>
          <p:cNvSpPr>
            <a:spLocks noGrp="1"/>
          </p:cNvSpPr>
          <p:nvPr>
            <p:ph type="ftr" sz="quarter" idx="11"/>
          </p:nvPr>
        </p:nvSpPr>
        <p:spPr/>
        <p:txBody>
          <a:bodyPr/>
          <a:lstStyle/>
          <a:p>
            <a:r>
              <a:rPr lang="en-GB" smtClean="0"/>
              <a:t>(c) 2011</a:t>
            </a:r>
            <a:endParaRPr lang="en-GB"/>
          </a:p>
        </p:txBody>
      </p:sp>
      <p:sp>
        <p:nvSpPr>
          <p:cNvPr id="6" name="Slide Number Placeholder 5"/>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23BE19BE-DDEE-EC47-AA31-BE8ED3ABBA29}" type="datetime1">
              <a:rPr lang="en-GB" smtClean="0"/>
              <a:t>26/06/2015</a:t>
            </a:fld>
            <a:endParaRPr lang="en-GB"/>
          </a:p>
        </p:txBody>
      </p:sp>
      <p:sp>
        <p:nvSpPr>
          <p:cNvPr id="5" name="Footer Placeholder 4"/>
          <p:cNvSpPr>
            <a:spLocks noGrp="1"/>
          </p:cNvSpPr>
          <p:nvPr>
            <p:ph type="ftr" sz="quarter" idx="11"/>
          </p:nvPr>
        </p:nvSpPr>
        <p:spPr/>
        <p:txBody>
          <a:bodyPr/>
          <a:lstStyle/>
          <a:p>
            <a:r>
              <a:rPr lang="en-GB" smtClean="0"/>
              <a:t>(c) 2011</a:t>
            </a:r>
            <a:endParaRPr lang="en-GB"/>
          </a:p>
        </p:txBody>
      </p:sp>
      <p:sp>
        <p:nvSpPr>
          <p:cNvPr id="6" name="Slide Number Placeholder 5"/>
          <p:cNvSpPr>
            <a:spLocks noGrp="1"/>
          </p:cNvSpPr>
          <p:nvPr>
            <p:ph type="sldNum" sz="quarter" idx="12"/>
          </p:nvPr>
        </p:nvSpPr>
        <p:spPr>
          <a:xfrm>
            <a:off x="7212107" y="361016"/>
            <a:ext cx="1550894" cy="1425743"/>
          </a:xfrm>
        </p:spPr>
        <p:txBody>
          <a:bodyPr/>
          <a:lstStyle/>
          <a:p>
            <a:fld id="{61EB8EAB-D2F6-44AA-8E37-F4CBD5549BEE}"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GB"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52A72A4D-C2E1-0C40-8B13-5144924E3F95}" type="datetime1">
              <a:rPr lang="en-GB" smtClean="0"/>
              <a:t>26/06/2015</a:t>
            </a:fld>
            <a:endParaRPr lang="en-GB"/>
          </a:p>
        </p:txBody>
      </p:sp>
      <p:sp>
        <p:nvSpPr>
          <p:cNvPr id="5" name="Footer Placeholder 4"/>
          <p:cNvSpPr>
            <a:spLocks noGrp="1"/>
          </p:cNvSpPr>
          <p:nvPr>
            <p:ph type="ftr" sz="quarter" idx="11"/>
          </p:nvPr>
        </p:nvSpPr>
        <p:spPr>
          <a:xfrm>
            <a:off x="3213847" y="6356350"/>
            <a:ext cx="4734112" cy="365125"/>
          </a:xfrm>
        </p:spPr>
        <p:txBody>
          <a:bodyPr/>
          <a:lstStyle/>
          <a:p>
            <a:r>
              <a:rPr lang="en-GB" smtClean="0"/>
              <a:t>(c) 2011</a:t>
            </a:r>
            <a:endParaRPr lang="en-GB"/>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61EB8EAB-D2F6-44AA-8E37-F4CBD5549BEE}" type="slidenum">
              <a:rPr lang="en-GB" smtClean="0"/>
              <a:t>‹#›</a:t>
            </a:fld>
            <a:endParaRPr lang="en-GB"/>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GB"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GB"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D0921F3E-11DA-A54D-A0F5-934764A0D91C}" type="datetime1">
              <a:rPr lang="en-GB" smtClean="0"/>
              <a:t>26/06/2015</a:t>
            </a:fld>
            <a:endParaRPr lang="en-GB"/>
          </a:p>
        </p:txBody>
      </p:sp>
      <p:sp>
        <p:nvSpPr>
          <p:cNvPr id="5" name="Footer Placeholder 4"/>
          <p:cNvSpPr>
            <a:spLocks noGrp="1"/>
          </p:cNvSpPr>
          <p:nvPr>
            <p:ph type="ftr" sz="quarter" idx="11"/>
          </p:nvPr>
        </p:nvSpPr>
        <p:spPr>
          <a:xfrm>
            <a:off x="2178423" y="6356350"/>
            <a:ext cx="4926852" cy="365125"/>
          </a:xfrm>
        </p:spPr>
        <p:txBody>
          <a:bodyPr/>
          <a:lstStyle/>
          <a:p>
            <a:r>
              <a:rPr lang="en-GB" smtClean="0"/>
              <a:t>(c) 2011</a:t>
            </a:r>
            <a:endParaRPr lang="en-GB"/>
          </a:p>
        </p:txBody>
      </p:sp>
      <p:sp>
        <p:nvSpPr>
          <p:cNvPr id="6" name="Slide Number Placeholder 5"/>
          <p:cNvSpPr>
            <a:spLocks noGrp="1"/>
          </p:cNvSpPr>
          <p:nvPr>
            <p:ph type="sldNum" sz="quarter" idx="12"/>
          </p:nvPr>
        </p:nvSpPr>
        <p:spPr>
          <a:xfrm>
            <a:off x="331694" y="361016"/>
            <a:ext cx="506506" cy="365125"/>
          </a:xfrm>
        </p:spPr>
        <p:txBody>
          <a:bodyPr/>
          <a:lstStyle/>
          <a:p>
            <a:fld id="{61EB8EAB-D2F6-44AA-8E37-F4CBD5549BEE}" type="slidenum">
              <a:rPr lang="en-GB" smtClean="0"/>
              <a:t>‹#›</a:t>
            </a:fld>
            <a:endParaRPr lang="en-GB"/>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26F7BE8A-E3C2-B44E-8947-33C34BEAA1B7}" type="datetime1">
              <a:rPr lang="en-GB" smtClean="0"/>
              <a:t>26/06/2015</a:t>
            </a:fld>
            <a:endParaRPr lang="en-GB"/>
          </a:p>
        </p:txBody>
      </p:sp>
      <p:sp>
        <p:nvSpPr>
          <p:cNvPr id="5" name="Footer Placeholder 4"/>
          <p:cNvSpPr>
            <a:spLocks noGrp="1"/>
          </p:cNvSpPr>
          <p:nvPr>
            <p:ph type="ftr" sz="quarter" idx="11"/>
          </p:nvPr>
        </p:nvSpPr>
        <p:spPr>
          <a:xfrm>
            <a:off x="174812" y="6356350"/>
            <a:ext cx="5311588" cy="365125"/>
          </a:xfrm>
        </p:spPr>
        <p:txBody>
          <a:bodyPr/>
          <a:lstStyle/>
          <a:p>
            <a:r>
              <a:rPr lang="en-GB" smtClean="0"/>
              <a:t>(c) 2011</a:t>
            </a:r>
            <a:endParaRPr lang="en-GB"/>
          </a:p>
        </p:txBody>
      </p:sp>
      <p:sp>
        <p:nvSpPr>
          <p:cNvPr id="6" name="Slide Number Placeholder 5"/>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61EB8EAB-D2F6-44AA-8E37-F4CBD5549BEE}" type="slidenum">
              <a:rPr lang="en-GB" smtClean="0"/>
              <a:t>‹#›</a:t>
            </a:fld>
            <a:endParaRPr lang="en-GB"/>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1B7155B1-3EAB-C345-8781-1702425A8061}"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748383F4-D770-734C-BFB2-7860FDE84989}" type="datetime1">
              <a:rPr lang="en-GB" smtClean="0"/>
              <a:t>26/06/2015</a:t>
            </a:fld>
            <a:endParaRPr lang="en-GB"/>
          </a:p>
        </p:txBody>
      </p:sp>
      <p:sp>
        <p:nvSpPr>
          <p:cNvPr id="8" name="Footer Placeholder 7"/>
          <p:cNvSpPr>
            <a:spLocks noGrp="1"/>
          </p:cNvSpPr>
          <p:nvPr>
            <p:ph type="ftr" sz="quarter" idx="11"/>
          </p:nvPr>
        </p:nvSpPr>
        <p:spPr/>
        <p:txBody>
          <a:bodyPr/>
          <a:lstStyle/>
          <a:p>
            <a:r>
              <a:rPr lang="en-GB" smtClean="0"/>
              <a:t>(c) 2011</a:t>
            </a:r>
            <a:endParaRPr lang="en-GB"/>
          </a:p>
        </p:txBody>
      </p:sp>
      <p:sp>
        <p:nvSpPr>
          <p:cNvPr id="9" name="Slide Number Placeholder 8"/>
          <p:cNvSpPr>
            <a:spLocks noGrp="1"/>
          </p:cNvSpPr>
          <p:nvPr>
            <p:ph type="sldNum" sz="quarter" idx="12"/>
          </p:nvPr>
        </p:nvSpPr>
        <p:spPr/>
        <p:txBody>
          <a:bodyPr/>
          <a:lstStyle/>
          <a:p>
            <a:fld id="{61EB8EAB-D2F6-44AA-8E37-F4CBD5549BEE}"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AD830B92-5CC9-1346-BAC6-87BAE8911C02}" type="datetime1">
              <a:rPr lang="en-GB" smtClean="0"/>
              <a:t>26/06/2015</a:t>
            </a:fld>
            <a:endParaRPr lang="en-GB"/>
          </a:p>
        </p:txBody>
      </p:sp>
      <p:sp>
        <p:nvSpPr>
          <p:cNvPr id="6" name="Footer Placeholder 5"/>
          <p:cNvSpPr>
            <a:spLocks noGrp="1"/>
          </p:cNvSpPr>
          <p:nvPr>
            <p:ph type="ftr" sz="quarter" idx="11"/>
          </p:nvPr>
        </p:nvSpPr>
        <p:spPr/>
        <p:txBody>
          <a:bodyPr/>
          <a:lstStyle/>
          <a:p>
            <a:r>
              <a:rPr lang="en-GB" smtClean="0"/>
              <a:t>(c) 2011</a:t>
            </a:r>
            <a:endParaRPr lang="en-GB"/>
          </a:p>
        </p:txBody>
      </p:sp>
      <p:sp>
        <p:nvSpPr>
          <p:cNvPr id="7" name="Slide Number Placeholder 6"/>
          <p:cNvSpPr>
            <a:spLocks noGrp="1"/>
          </p:cNvSpPr>
          <p:nvPr>
            <p:ph type="sldNum" sz="quarter" idx="12"/>
          </p:nvPr>
        </p:nvSpPr>
        <p:spPr/>
        <p:txBody>
          <a:bodyPr/>
          <a:lstStyle/>
          <a:p>
            <a:fld id="{61EB8EAB-D2F6-44AA-8E37-F4CBD5549BEE}" type="slidenum">
              <a:rPr lang="en-GB" smtClean="0"/>
              <a:t>‹#›</a:t>
            </a:fld>
            <a:endParaRPr lang="en-GB"/>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515D2A32-B29E-FB49-8C81-38281F073E3C}" type="datetime1">
              <a:rPr lang="en-GB" smtClean="0"/>
              <a:t>26/06/2015</a:t>
            </a:fld>
            <a:endParaRPr lang="en-GB"/>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r>
              <a:rPr lang="en-GB" smtClean="0"/>
              <a:t>(c) 2011</a:t>
            </a:r>
            <a:endParaRPr lang="en-GB"/>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61EB8EAB-D2F6-44AA-8E37-F4CBD5549BE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sldNum="0" hdr="0" dt="0"/>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203848" y="4509120"/>
            <a:ext cx="5458968" cy="1584176"/>
          </a:xfrm>
        </p:spPr>
        <p:txBody>
          <a:bodyPr>
            <a:normAutofit fontScale="90000"/>
          </a:bodyPr>
          <a:lstStyle/>
          <a:p>
            <a:r>
              <a:rPr lang="en-GB" dirty="0" smtClean="0"/>
              <a:t/>
            </a:r>
            <a:br>
              <a:rPr lang="en-GB" dirty="0" smtClean="0"/>
            </a:br>
            <a:r>
              <a:rPr lang="en-GB" sz="2200" dirty="0" smtClean="0"/>
              <a:t>Richard Murphy FCA</a:t>
            </a:r>
            <a:br>
              <a:rPr lang="en-GB" sz="2200" dirty="0" smtClean="0"/>
            </a:br>
            <a:r>
              <a:rPr lang="en-GB" sz="2200" dirty="0" smtClean="0"/>
              <a:t> </a:t>
            </a:r>
            <a:r>
              <a:rPr lang="en-GB" sz="2200" dirty="0"/>
              <a:t/>
            </a:r>
            <a:br>
              <a:rPr lang="en-GB" sz="2200" dirty="0"/>
            </a:br>
            <a:r>
              <a:rPr lang="en-GB" sz="2200" dirty="0" smtClean="0"/>
              <a:t>June 2015</a:t>
            </a:r>
            <a:endParaRPr lang="en-GB" sz="2200" dirty="0"/>
          </a:p>
        </p:txBody>
      </p:sp>
      <p:sp>
        <p:nvSpPr>
          <p:cNvPr id="5" name="TextBox 4"/>
          <p:cNvSpPr txBox="1"/>
          <p:nvPr/>
        </p:nvSpPr>
        <p:spPr>
          <a:xfrm>
            <a:off x="3203848" y="620688"/>
            <a:ext cx="5374914" cy="2923878"/>
          </a:xfrm>
          <a:prstGeom prst="rect">
            <a:avLst/>
          </a:prstGeom>
          <a:noFill/>
        </p:spPr>
        <p:txBody>
          <a:bodyPr wrap="square" rtlCol="0">
            <a:spAutoFit/>
          </a:bodyPr>
          <a:lstStyle/>
          <a:p>
            <a:pPr algn="r"/>
            <a:r>
              <a:rPr lang="en-US" dirty="0" smtClean="0">
                <a:solidFill>
                  <a:srgbClr val="FFFFFF"/>
                </a:solidFill>
              </a:rPr>
              <a:t>Tax Research LLP</a:t>
            </a:r>
          </a:p>
          <a:p>
            <a:pPr algn="r"/>
            <a:endParaRPr lang="en-US" dirty="0">
              <a:solidFill>
                <a:srgbClr val="FFFFFF"/>
              </a:solidFill>
            </a:endParaRPr>
          </a:p>
          <a:p>
            <a:pPr algn="r"/>
            <a:endParaRPr lang="en-US" dirty="0" smtClean="0">
              <a:solidFill>
                <a:srgbClr val="FFFFFF"/>
              </a:solidFill>
            </a:endParaRPr>
          </a:p>
          <a:p>
            <a:pPr algn="r"/>
            <a:endParaRPr lang="en-US" dirty="0" smtClean="0">
              <a:solidFill>
                <a:srgbClr val="FFFFFF"/>
              </a:solidFill>
            </a:endParaRPr>
          </a:p>
          <a:p>
            <a:pPr algn="r"/>
            <a:endParaRPr lang="en-US" dirty="0">
              <a:solidFill>
                <a:srgbClr val="FFFFFF"/>
              </a:solidFill>
            </a:endParaRPr>
          </a:p>
          <a:p>
            <a:pPr algn="r"/>
            <a:endParaRPr lang="en-US" dirty="0" smtClean="0">
              <a:solidFill>
                <a:srgbClr val="FFFFFF"/>
              </a:solidFill>
            </a:endParaRPr>
          </a:p>
          <a:p>
            <a:pPr algn="r"/>
            <a:endParaRPr lang="en-US" dirty="0">
              <a:solidFill>
                <a:srgbClr val="FFFFFF"/>
              </a:solidFill>
            </a:endParaRPr>
          </a:p>
          <a:p>
            <a:pPr algn="r"/>
            <a:endParaRPr lang="en-US" dirty="0">
              <a:solidFill>
                <a:srgbClr val="FFFFFF"/>
              </a:solidFill>
            </a:endParaRPr>
          </a:p>
          <a:p>
            <a:pPr algn="r"/>
            <a:r>
              <a:rPr lang="en-US" sz="2000" dirty="0" smtClean="0">
                <a:solidFill>
                  <a:srgbClr val="FFFFFF"/>
                </a:solidFill>
              </a:rPr>
              <a:t>EU Information Exchange on Tax Rulings:</a:t>
            </a:r>
          </a:p>
          <a:p>
            <a:pPr algn="r"/>
            <a:r>
              <a:rPr lang="en-US" sz="2000" dirty="0">
                <a:solidFill>
                  <a:srgbClr val="FFFFFF"/>
                </a:solidFill>
              </a:rPr>
              <a:t>A</a:t>
            </a:r>
            <a:r>
              <a:rPr lang="en-US" sz="2000" dirty="0" smtClean="0">
                <a:solidFill>
                  <a:srgbClr val="FFFFFF"/>
                </a:solidFill>
              </a:rPr>
              <a:t>nother aspect of tax haven behaviour?</a:t>
            </a:r>
            <a:endParaRPr lang="en-US" sz="2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systemically flawed tax system</a:t>
            </a:r>
            <a:endParaRPr lang="en-GB" dirty="0"/>
          </a:p>
        </p:txBody>
      </p:sp>
      <p:sp>
        <p:nvSpPr>
          <p:cNvPr id="3" name="Content Placeholder 2"/>
          <p:cNvSpPr>
            <a:spLocks noGrp="1"/>
          </p:cNvSpPr>
          <p:nvPr>
            <p:ph idx="1"/>
          </p:nvPr>
        </p:nvSpPr>
        <p:spPr/>
        <p:txBody>
          <a:bodyPr>
            <a:normAutofit/>
          </a:bodyPr>
          <a:lstStyle/>
          <a:p>
            <a:r>
              <a:rPr lang="en-US" dirty="0"/>
              <a:t>Multinational corporations think as single entities, act as single entities, report their affairs as single entities, and should therefore be taxed as single </a:t>
            </a:r>
            <a:r>
              <a:rPr lang="en-US" dirty="0" smtClean="0"/>
              <a:t>entities</a:t>
            </a:r>
            <a:endParaRPr lang="en-US" dirty="0"/>
          </a:p>
          <a:p>
            <a:r>
              <a:rPr lang="en-US" dirty="0" smtClean="0"/>
              <a:t>It </a:t>
            </a:r>
            <a:r>
              <a:rPr lang="en-US" dirty="0"/>
              <a:t>is precisely because of the failure to tax on this basis of what they really are that so many opportunities for tax arbitrage exist within the current EU and worldwide tax system.</a:t>
            </a:r>
            <a:endParaRPr lang="en-GB" dirty="0"/>
          </a:p>
          <a:p>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10</a:t>
            </a:fld>
            <a:endParaRPr lang="en-GB" dirty="0"/>
          </a:p>
        </p:txBody>
      </p:sp>
    </p:spTree>
    <p:extLst>
      <p:ext uri="{BB962C8B-B14F-4D97-AF65-F5344CB8AC3E}">
        <p14:creationId xmlns:p14="http://schemas.microsoft.com/office/powerpoint/2010/main" val="1886874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be done? </a:t>
            </a:r>
            <a:endParaRPr lang="en-GB" dirty="0"/>
          </a:p>
        </p:txBody>
      </p:sp>
      <p:sp>
        <p:nvSpPr>
          <p:cNvPr id="3" name="Content Placeholder 2"/>
          <p:cNvSpPr>
            <a:spLocks noGrp="1"/>
          </p:cNvSpPr>
          <p:nvPr>
            <p:ph idx="1"/>
          </p:nvPr>
        </p:nvSpPr>
        <p:spPr/>
        <p:txBody>
          <a:bodyPr>
            <a:normAutofit fontScale="92500"/>
          </a:bodyPr>
          <a:lstStyle/>
          <a:p>
            <a:r>
              <a:rPr lang="en-GB" dirty="0"/>
              <a:t>Public country-by-country </a:t>
            </a:r>
            <a:r>
              <a:rPr lang="en-GB" dirty="0" smtClean="0"/>
              <a:t>reporting to help identify who is being abused</a:t>
            </a:r>
          </a:p>
          <a:p>
            <a:r>
              <a:rPr lang="en-GB" dirty="0"/>
              <a:t>Public country-by-country </a:t>
            </a:r>
            <a:r>
              <a:rPr lang="en-GB" dirty="0" smtClean="0"/>
              <a:t>reporting to change corporate behaviour</a:t>
            </a:r>
          </a:p>
          <a:p>
            <a:r>
              <a:rPr lang="en-GB" dirty="0" smtClean="0"/>
              <a:t>Full beneficial ownership registers so beneficiaries of rulings can be identified</a:t>
            </a:r>
          </a:p>
          <a:p>
            <a:r>
              <a:rPr lang="en-GB" dirty="0"/>
              <a:t>A revised EU Code of Conduct on Business </a:t>
            </a:r>
            <a:r>
              <a:rPr lang="en-GB" dirty="0" smtClean="0"/>
              <a:t>Taxation</a:t>
            </a:r>
          </a:p>
          <a:p>
            <a:r>
              <a:rPr lang="en-GB" dirty="0" smtClean="0"/>
              <a:t>CCCTB</a:t>
            </a:r>
          </a:p>
          <a:p>
            <a:r>
              <a:rPr lang="en-GB" dirty="0" smtClean="0"/>
              <a:t>Reconsideration of the free right of incorporation </a:t>
            </a: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11</a:t>
            </a:fld>
            <a:endParaRPr lang="en-GB" dirty="0"/>
          </a:p>
        </p:txBody>
      </p:sp>
    </p:spTree>
    <p:extLst>
      <p:ext uri="{BB962C8B-B14F-4D97-AF65-F5344CB8AC3E}">
        <p14:creationId xmlns:p14="http://schemas.microsoft.com/office/powerpoint/2010/main" val="13177094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suggestion </a:t>
            </a:r>
            <a:endParaRPr lang="en-GB" dirty="0"/>
          </a:p>
        </p:txBody>
      </p:sp>
      <p:sp>
        <p:nvSpPr>
          <p:cNvPr id="3" name="Content Placeholder 2"/>
          <p:cNvSpPr>
            <a:spLocks noGrp="1"/>
          </p:cNvSpPr>
          <p:nvPr>
            <p:ph idx="1"/>
          </p:nvPr>
        </p:nvSpPr>
        <p:spPr/>
        <p:txBody>
          <a:bodyPr>
            <a:normAutofit/>
          </a:bodyPr>
          <a:lstStyle/>
          <a:p>
            <a:pPr lvl="0"/>
            <a:r>
              <a:rPr lang="en-US" dirty="0" smtClean="0"/>
              <a:t>Creating tax rulings without telling the </a:t>
            </a:r>
            <a:r>
              <a:rPr lang="en-US" dirty="0"/>
              <a:t>other </a:t>
            </a:r>
            <a:r>
              <a:rPr lang="en-US" dirty="0" smtClean="0"/>
              <a:t>jurisdiction involved is typical tax haven – or secrecy jurisdiction - behaviour</a:t>
            </a:r>
          </a:p>
          <a:p>
            <a:pPr lvl="0"/>
            <a:r>
              <a:rPr lang="en-US" dirty="0" smtClean="0"/>
              <a:t>The failure to exchange, even when required by law, confirms that constructive non-compliance with the requirements of the law is going on</a:t>
            </a: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2</a:t>
            </a:fld>
            <a:endParaRPr lang="en-GB" dirty="0"/>
          </a:p>
        </p:txBody>
      </p:sp>
    </p:spTree>
    <p:extLst>
      <p:ext uri="{BB962C8B-B14F-4D97-AF65-F5344CB8AC3E}">
        <p14:creationId xmlns:p14="http://schemas.microsoft.com/office/powerpoint/2010/main" val="15086057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Secrecy jurisdiction behaviour </a:t>
            </a:r>
            <a:endParaRPr lang="en-GB" dirty="0"/>
          </a:p>
        </p:txBody>
      </p:sp>
      <p:sp>
        <p:nvSpPr>
          <p:cNvPr id="3" name="Content Placeholder 2"/>
          <p:cNvSpPr>
            <a:spLocks noGrp="1"/>
          </p:cNvSpPr>
          <p:nvPr>
            <p:ph idx="1"/>
          </p:nvPr>
        </p:nvSpPr>
        <p:spPr/>
        <p:txBody>
          <a:bodyPr>
            <a:normAutofit fontScale="77500" lnSpcReduction="20000"/>
          </a:bodyPr>
          <a:lstStyle/>
          <a:p>
            <a:pPr lvl="0"/>
            <a:r>
              <a:rPr lang="en-US" dirty="0"/>
              <a:t>Tax havens </a:t>
            </a:r>
            <a:r>
              <a:rPr lang="en-US" dirty="0" smtClean="0"/>
              <a:t>are better </a:t>
            </a:r>
            <a:r>
              <a:rPr lang="en-US" dirty="0"/>
              <a:t>called secrecy </a:t>
            </a:r>
            <a:r>
              <a:rPr lang="en-US" dirty="0" smtClean="0"/>
              <a:t>jurisdictions</a:t>
            </a:r>
          </a:p>
          <a:p>
            <a:pPr lvl="0"/>
            <a:r>
              <a:rPr lang="en-US" dirty="0"/>
              <a:t>S</a:t>
            </a:r>
            <a:r>
              <a:rPr lang="en-US" dirty="0" smtClean="0"/>
              <a:t>ecrecy jurisdictions create </a:t>
            </a:r>
            <a:r>
              <a:rPr lang="en-US" dirty="0"/>
              <a:t>economic opportunities for themselves by exploiting their power to </a:t>
            </a:r>
            <a:r>
              <a:rPr lang="en-US" dirty="0" smtClean="0"/>
              <a:t>legislate AND regulate (as in tax rulings);</a:t>
            </a:r>
            <a:endParaRPr lang="en-GB" dirty="0"/>
          </a:p>
          <a:p>
            <a:pPr lvl="0"/>
            <a:r>
              <a:rPr lang="en-US" dirty="0"/>
              <a:t>The legislation secrecy </a:t>
            </a:r>
            <a:r>
              <a:rPr lang="en-US" dirty="0" smtClean="0"/>
              <a:t>jurisdictions create </a:t>
            </a:r>
            <a:r>
              <a:rPr lang="en-US" dirty="0"/>
              <a:t>is not primarily intended for the benefit of those resident in their jurisdiction;</a:t>
            </a:r>
            <a:endParaRPr lang="en-GB" dirty="0"/>
          </a:p>
          <a:p>
            <a:pPr lvl="0"/>
            <a:r>
              <a:rPr lang="en-US" dirty="0"/>
              <a:t>The legislation in question is designed to help those using it avoid some aspect of the regulation of the state where they have the substance of their residence i.e. where they are in common sense terms really located;</a:t>
            </a:r>
            <a:endParaRPr lang="en-GB" dirty="0"/>
          </a:p>
          <a:p>
            <a:pPr lvl="0"/>
            <a:r>
              <a:rPr lang="en-US" dirty="0"/>
              <a:t>To assist those making use of these laws that tax havens create those tax havens also put in place a deliberate veil of secrecy that makes it harder for the users of their tax haven laws to be identified.</a:t>
            </a:r>
            <a:endParaRPr lang="en-GB" dirty="0"/>
          </a:p>
          <a:p>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3</a:t>
            </a:fld>
            <a:endParaRPr lang="en-GB"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big </a:t>
            </a:r>
            <a:r>
              <a:rPr lang="en-US" sz="3200" dirty="0"/>
              <a:t>thing about secrecy </a:t>
            </a:r>
            <a:r>
              <a:rPr lang="en-US" sz="3200" dirty="0" smtClean="0"/>
              <a:t>jurisdictions</a:t>
            </a:r>
            <a:endParaRPr lang="en-US" sz="3200" dirty="0"/>
          </a:p>
        </p:txBody>
      </p:sp>
      <p:sp>
        <p:nvSpPr>
          <p:cNvPr id="3" name="Content Placeholder 2"/>
          <p:cNvSpPr>
            <a:spLocks noGrp="1"/>
          </p:cNvSpPr>
          <p:nvPr>
            <p:ph idx="1"/>
          </p:nvPr>
        </p:nvSpPr>
        <p:spPr/>
        <p:txBody>
          <a:bodyPr>
            <a:normAutofit/>
          </a:bodyPr>
          <a:lstStyle/>
          <a:p>
            <a:r>
              <a:rPr lang="en-US" sz="2300" dirty="0"/>
              <a:t>The big thing about secrecy jurisdictions is almost nothing happens there</a:t>
            </a:r>
          </a:p>
          <a:p>
            <a:r>
              <a:rPr lang="en-US" sz="2300" dirty="0" smtClean="0"/>
              <a:t>Secrecy jurisdictions are used to record transactions that have their impact ‘elsewhere’</a:t>
            </a:r>
            <a:endParaRPr lang="en-GB" sz="2300" dirty="0"/>
          </a:p>
        </p:txBody>
      </p:sp>
      <p:sp>
        <p:nvSpPr>
          <p:cNvPr id="4" name="Footer Placeholder 3"/>
          <p:cNvSpPr>
            <a:spLocks noGrp="1"/>
          </p:cNvSpPr>
          <p:nvPr>
            <p:ph type="ftr" sz="quarter" idx="11"/>
          </p:nvPr>
        </p:nvSpPr>
        <p:spPr/>
        <p:txBody>
          <a:bodyPr/>
          <a:lstStyle/>
          <a:p>
            <a:r>
              <a:rPr lang="en-GB" dirty="0" smtClean="0"/>
              <a:t>(c) 2015</a:t>
            </a:r>
            <a:endParaRPr lang="en-GB" dirty="0"/>
          </a:p>
        </p:txBody>
      </p:sp>
      <p:sp>
        <p:nvSpPr>
          <p:cNvPr id="5" name="TextBox 4"/>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Tree>
    <p:extLst>
      <p:ext uri="{BB962C8B-B14F-4D97-AF65-F5344CB8AC3E}">
        <p14:creationId xmlns:p14="http://schemas.microsoft.com/office/powerpoint/2010/main" val="3663603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secrecy space: where regulation does &amp; doesn’t happen</a:t>
            </a:r>
            <a:endParaRPr lang="en-US" sz="3200" dirty="0"/>
          </a:p>
        </p:txBody>
      </p:sp>
      <p:sp>
        <p:nvSpPr>
          <p:cNvPr id="3" name="Content Placeholder 2"/>
          <p:cNvSpPr>
            <a:spLocks noGrp="1"/>
          </p:cNvSpPr>
          <p:nvPr>
            <p:ph idx="1"/>
          </p:nvPr>
        </p:nvSpPr>
        <p:spPr/>
        <p:txBody>
          <a:bodyPr>
            <a:normAutofit fontScale="70000" lnSpcReduction="20000"/>
          </a:bodyPr>
          <a:lstStyle/>
          <a:p>
            <a:r>
              <a:rPr lang="en-US" dirty="0" smtClean="0"/>
              <a:t>‘</a:t>
            </a:r>
            <a:r>
              <a:rPr lang="en-US" sz="2300" dirty="0"/>
              <a:t>Here’. This happens when an entity transacts in the location where it is regulated;</a:t>
            </a:r>
            <a:endParaRPr lang="en-GB" sz="2300" dirty="0"/>
          </a:p>
          <a:p>
            <a:pPr lvl="0"/>
            <a:r>
              <a:rPr lang="en-US" sz="2300" dirty="0"/>
              <a:t>‘Somewhere’: the entity transacts in one location but is regulated somewhere else that can, however, be identified;</a:t>
            </a:r>
            <a:endParaRPr lang="en-GB" sz="2300" dirty="0"/>
          </a:p>
          <a:p>
            <a:pPr lvl="0"/>
            <a:r>
              <a:rPr lang="en-US" sz="2300" b="1" dirty="0"/>
              <a:t>‘Elsewhere’: </a:t>
            </a:r>
            <a:r>
              <a:rPr lang="en-US" sz="2300" dirty="0"/>
              <a:t>the entity is registered in a location (a secrecy jurisdiction) that deliberately only seeks to regulate the transactions recorded in that jurisdiction knowing that the sole purpose of many of the entities that they register is to transact ‘elsewhere’ i.e. in another jurisdiction, about which they ask no questions, creating the deliberate and foreseeable possibility that much of what an entity does and the transactions it undertakes may not be regulated at all;</a:t>
            </a:r>
            <a:endParaRPr lang="en-GB" sz="2300" dirty="0"/>
          </a:p>
          <a:p>
            <a:pPr lvl="0"/>
            <a:r>
              <a:rPr lang="en-US" sz="2300" dirty="0"/>
              <a:t>‘Nowhere’: the entity may or may not transact, but where it does and where it might be regulated cannot be identified</a:t>
            </a:r>
            <a:r>
              <a:rPr lang="en-US" sz="2300" dirty="0" smtClean="0"/>
              <a:t>.</a:t>
            </a:r>
            <a:endParaRPr lang="en-GB" sz="2300" dirty="0"/>
          </a:p>
        </p:txBody>
      </p:sp>
      <p:sp>
        <p:nvSpPr>
          <p:cNvPr id="4" name="Footer Placeholder 3"/>
          <p:cNvSpPr>
            <a:spLocks noGrp="1"/>
          </p:cNvSpPr>
          <p:nvPr>
            <p:ph type="ftr" sz="quarter" idx="11"/>
          </p:nvPr>
        </p:nvSpPr>
        <p:spPr/>
        <p:txBody>
          <a:bodyPr/>
          <a:lstStyle/>
          <a:p>
            <a:r>
              <a:rPr lang="en-GB" dirty="0" smtClean="0"/>
              <a:t>(c) 2015</a:t>
            </a:r>
            <a:endParaRPr lang="en-GB" dirty="0"/>
          </a:p>
        </p:txBody>
      </p:sp>
      <p:sp>
        <p:nvSpPr>
          <p:cNvPr id="5" name="TextBox 4"/>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Tree>
    <p:extLst>
      <p:ext uri="{BB962C8B-B14F-4D97-AF65-F5344CB8AC3E}">
        <p14:creationId xmlns:p14="http://schemas.microsoft.com/office/powerpoint/2010/main" val="348767994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for tax abuse</a:t>
            </a:r>
            <a:endParaRPr lang="en-GB"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existence of secrecy </a:t>
            </a:r>
            <a:r>
              <a:rPr lang="en-US" dirty="0" smtClean="0"/>
              <a:t>jurisdictions</a:t>
            </a:r>
            <a:endParaRPr lang="en-US" dirty="0"/>
          </a:p>
          <a:p>
            <a:r>
              <a:rPr lang="en-US" dirty="0" smtClean="0"/>
              <a:t>The </a:t>
            </a:r>
            <a:r>
              <a:rPr lang="en-US" dirty="0"/>
              <a:t>availability of financial services providers in those locations to service the transactions that are recorded within them, but which actually have economic consequence </a:t>
            </a:r>
            <a:r>
              <a:rPr lang="en-US" dirty="0" smtClean="0"/>
              <a:t>elsewhere</a:t>
            </a:r>
            <a:endParaRPr lang="en-GB" dirty="0"/>
          </a:p>
          <a:p>
            <a:pPr lvl="0"/>
            <a:r>
              <a:rPr lang="en-US" dirty="0"/>
              <a:t>An attitude of what I call ‘constructive non-compliance’ on the part of the regulatory authorities within the secrecy </a:t>
            </a:r>
            <a:r>
              <a:rPr lang="en-US" dirty="0" smtClean="0"/>
              <a:t>jurisdiction</a:t>
            </a:r>
            <a:endParaRPr lang="en-GB" dirty="0"/>
          </a:p>
          <a:p>
            <a:pPr lvl="0"/>
            <a:r>
              <a:rPr lang="en-US" dirty="0"/>
              <a:t>The availability of opacity that the secrecy jurisdiction user can use to help prevent their </a:t>
            </a:r>
            <a:r>
              <a:rPr lang="en-US" dirty="0" smtClean="0"/>
              <a:t>identification</a:t>
            </a:r>
            <a:endParaRPr lang="en-GB" dirty="0"/>
          </a:p>
          <a:p>
            <a:pPr marL="0" lvl="0" indent="0">
              <a:buNone/>
            </a:pP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6</a:t>
            </a:fld>
            <a:endParaRPr lang="en-GB" dirty="0"/>
          </a:p>
        </p:txBody>
      </p:sp>
    </p:spTree>
    <p:extLst>
      <p:ext uri="{BB962C8B-B14F-4D97-AF65-F5344CB8AC3E}">
        <p14:creationId xmlns:p14="http://schemas.microsoft.com/office/powerpoint/2010/main" val="31076407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Constructive non-compliance</a:t>
            </a:r>
            <a:endParaRPr lang="en-GB" dirty="0"/>
          </a:p>
        </p:txBody>
      </p:sp>
      <p:sp>
        <p:nvSpPr>
          <p:cNvPr id="3" name="Content Placeholder 2"/>
          <p:cNvSpPr>
            <a:spLocks noGrp="1"/>
          </p:cNvSpPr>
          <p:nvPr>
            <p:ph idx="1"/>
          </p:nvPr>
        </p:nvSpPr>
        <p:spPr/>
        <p:txBody>
          <a:bodyPr>
            <a:normAutofit/>
          </a:bodyPr>
          <a:lstStyle/>
          <a:p>
            <a:r>
              <a:rPr lang="en-US" dirty="0"/>
              <a:t>C</a:t>
            </a:r>
            <a:r>
              <a:rPr lang="en-US" dirty="0" smtClean="0"/>
              <a:t>onstructive </a:t>
            </a:r>
            <a:r>
              <a:rPr lang="en-US" dirty="0"/>
              <a:t>non-</a:t>
            </a:r>
            <a:r>
              <a:rPr lang="en-US" dirty="0" smtClean="0"/>
              <a:t>compliance: an </a:t>
            </a:r>
            <a:r>
              <a:rPr lang="en-US" dirty="0"/>
              <a:t>appearance of one thing happening whilst another is actually occurring</a:t>
            </a:r>
            <a:r>
              <a:rPr lang="en-US"/>
              <a:t>. </a:t>
            </a:r>
            <a:r>
              <a:rPr lang="en-US" smtClean="0"/>
              <a:t>  </a:t>
            </a: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7</a:t>
            </a:fld>
            <a:endParaRPr lang="en-GB" dirty="0"/>
          </a:p>
        </p:txBody>
      </p:sp>
    </p:spTree>
    <p:extLst>
      <p:ext uri="{BB962C8B-B14F-4D97-AF65-F5344CB8AC3E}">
        <p14:creationId xmlns:p14="http://schemas.microsoft.com/office/powerpoint/2010/main" val="160694036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constructive non-compliance</a:t>
            </a:r>
            <a:endParaRPr lang="en-GB" dirty="0"/>
          </a:p>
        </p:txBody>
      </p:sp>
      <p:sp>
        <p:nvSpPr>
          <p:cNvPr id="3" name="Content Placeholder 2"/>
          <p:cNvSpPr>
            <a:spLocks noGrp="1"/>
          </p:cNvSpPr>
          <p:nvPr>
            <p:ph idx="1"/>
          </p:nvPr>
        </p:nvSpPr>
        <p:spPr/>
        <p:txBody>
          <a:bodyPr>
            <a:normAutofit fontScale="92500" lnSpcReduction="10000"/>
          </a:bodyPr>
          <a:lstStyle/>
          <a:p>
            <a:r>
              <a:rPr lang="en-US" dirty="0"/>
              <a:t>Impeding automatic information </a:t>
            </a:r>
            <a:r>
              <a:rPr lang="en-US" dirty="0" smtClean="0"/>
              <a:t>exchange</a:t>
            </a:r>
          </a:p>
          <a:p>
            <a:r>
              <a:rPr lang="en-US" dirty="0" smtClean="0"/>
              <a:t>Saying you’ll create registers of beneficial ownership but not really doing so</a:t>
            </a:r>
          </a:p>
          <a:p>
            <a:r>
              <a:rPr lang="en-US" dirty="0" smtClean="0"/>
              <a:t>Turning a blind eye to what happens outside your </a:t>
            </a:r>
            <a:r>
              <a:rPr lang="en-US" dirty="0"/>
              <a:t>own </a:t>
            </a:r>
            <a:r>
              <a:rPr lang="en-US" dirty="0" smtClean="0"/>
              <a:t>jurisdiction </a:t>
            </a:r>
          </a:p>
          <a:p>
            <a:r>
              <a:rPr lang="en-US" dirty="0" smtClean="0"/>
              <a:t>Failing to ask for tax returns from non-resident companies</a:t>
            </a:r>
          </a:p>
          <a:p>
            <a:r>
              <a:rPr lang="en-US" dirty="0"/>
              <a:t>Supporting country-by-country </a:t>
            </a:r>
            <a:r>
              <a:rPr lang="en-US" dirty="0" smtClean="0"/>
              <a:t>reporting, but not on public record</a:t>
            </a:r>
          </a:p>
          <a:p>
            <a:r>
              <a:rPr lang="en-US" dirty="0" smtClean="0"/>
              <a:t>Not exchanging tax rulings when required to do so</a:t>
            </a: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8</a:t>
            </a:fld>
            <a:endParaRPr lang="en-GB" dirty="0"/>
          </a:p>
        </p:txBody>
      </p:sp>
    </p:spTree>
    <p:extLst>
      <p:ext uri="{BB962C8B-B14F-4D97-AF65-F5344CB8AC3E}">
        <p14:creationId xmlns:p14="http://schemas.microsoft.com/office/powerpoint/2010/main" val="187297608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Secrecy</a:t>
            </a:r>
            <a:endParaRPr lang="en-GB" dirty="0"/>
          </a:p>
        </p:txBody>
      </p:sp>
      <p:sp>
        <p:nvSpPr>
          <p:cNvPr id="3" name="Content Placeholder 2"/>
          <p:cNvSpPr>
            <a:spLocks noGrp="1"/>
          </p:cNvSpPr>
          <p:nvPr>
            <p:ph idx="1"/>
          </p:nvPr>
        </p:nvSpPr>
        <p:spPr/>
        <p:txBody>
          <a:bodyPr>
            <a:normAutofit/>
          </a:bodyPr>
          <a:lstStyle/>
          <a:p>
            <a:r>
              <a:rPr lang="en-GB" dirty="0"/>
              <a:t>Within secrecy </a:t>
            </a:r>
            <a:r>
              <a:rPr lang="en-GB" dirty="0" smtClean="0"/>
              <a:t>jurisdictions</a:t>
            </a:r>
          </a:p>
          <a:p>
            <a:r>
              <a:rPr lang="en-GB" dirty="0" smtClean="0"/>
              <a:t>Within consolidated accounts </a:t>
            </a:r>
            <a:r>
              <a:rPr lang="en-GB" dirty="0"/>
              <a:t>of multinational </a:t>
            </a:r>
            <a:r>
              <a:rPr lang="en-GB" dirty="0" smtClean="0"/>
              <a:t>corporations </a:t>
            </a:r>
          </a:p>
          <a:p>
            <a:r>
              <a:rPr lang="en-GB" dirty="0" smtClean="0"/>
              <a:t>Put them together and the combined secrecy is a gift to corporate tax abusers</a:t>
            </a:r>
            <a:endParaRPr lang="en-GB" dirty="0"/>
          </a:p>
        </p:txBody>
      </p:sp>
      <p:sp>
        <p:nvSpPr>
          <p:cNvPr id="6" name="TextBox 5"/>
          <p:cNvSpPr txBox="1"/>
          <p:nvPr/>
        </p:nvSpPr>
        <p:spPr>
          <a:xfrm>
            <a:off x="7308304" y="620688"/>
            <a:ext cx="1440160" cy="923330"/>
          </a:xfrm>
          <a:prstGeom prst="rect">
            <a:avLst/>
          </a:prstGeom>
          <a:noFill/>
        </p:spPr>
        <p:txBody>
          <a:bodyPr wrap="square" rtlCol="0">
            <a:spAutoFit/>
          </a:bodyPr>
          <a:lstStyle/>
          <a:p>
            <a:pPr algn="r"/>
            <a:r>
              <a:rPr lang="en-US" dirty="0" smtClean="0">
                <a:solidFill>
                  <a:srgbClr val="FFFFFF"/>
                </a:solidFill>
              </a:rPr>
              <a:t>Tax Research LLP</a:t>
            </a:r>
            <a:endParaRPr lang="en-US" dirty="0">
              <a:solidFill>
                <a:srgbClr val="FFFFFF"/>
              </a:solidFill>
            </a:endParaRPr>
          </a:p>
        </p:txBody>
      </p:sp>
      <p:sp>
        <p:nvSpPr>
          <p:cNvPr id="11" name="Footer Placeholder 10"/>
          <p:cNvSpPr>
            <a:spLocks noGrp="1"/>
          </p:cNvSpPr>
          <p:nvPr>
            <p:ph type="ftr" sz="quarter" idx="11"/>
          </p:nvPr>
        </p:nvSpPr>
        <p:spPr>
          <a:xfrm>
            <a:off x="467544" y="6356350"/>
            <a:ext cx="8496944" cy="365125"/>
          </a:xfrm>
        </p:spPr>
        <p:txBody>
          <a:bodyPr/>
          <a:lstStyle/>
          <a:p>
            <a:r>
              <a:rPr lang="en-GB" dirty="0" smtClean="0"/>
              <a:t>(c) 2015                                                                                                                                                                                                   </a:t>
            </a:r>
            <a:fld id="{FF820890-A28A-7946-B119-3A45A854BCAE}" type="slidenum">
              <a:rPr lang="en-GB" smtClean="0"/>
              <a:t>9</a:t>
            </a:fld>
            <a:endParaRPr lang="en-GB" dirty="0"/>
          </a:p>
        </p:txBody>
      </p:sp>
    </p:spTree>
    <p:extLst>
      <p:ext uri="{BB962C8B-B14F-4D97-AF65-F5344CB8AC3E}">
        <p14:creationId xmlns:p14="http://schemas.microsoft.com/office/powerpoint/2010/main" val="17933554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P Master TR LLP">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label version="1.0">
  <element uid="id_unclassified"/>
  <element uid="id_newpolicy" value=""/>
</label>
</file>

<file path=customXml/itemProps1.xml><?xml version="1.0" encoding="utf-8"?>
<ds:datastoreItem xmlns:ds="http://schemas.openxmlformats.org/officeDocument/2006/customXml" ds:itemID="{FEF8EA31-96D3-4BEF-897F-2E79C5E51F15}">
  <ds:schemaRefs/>
</ds:datastoreItem>
</file>

<file path=docProps/app.xml><?xml version="1.0" encoding="utf-8"?>
<Properties xmlns="http://schemas.openxmlformats.org/officeDocument/2006/extended-properties" xmlns:vt="http://schemas.openxmlformats.org/officeDocument/2006/docPropsVTypes">
  <Template>PP Master TR LLP.potx</Template>
  <TotalTime>12784</TotalTime>
  <Words>775</Words>
  <Application>Microsoft Macintosh PowerPoint</Application>
  <PresentationFormat>On-screen Show (4:3)</PresentationFormat>
  <Paragraphs>76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PP Master TR LLP</vt:lpstr>
      <vt:lpstr> Richard Murphy FCA   June 2015</vt:lpstr>
      <vt:lpstr>The suggestion </vt:lpstr>
      <vt:lpstr>Secrecy jurisdiction behaviour </vt:lpstr>
      <vt:lpstr>The big thing about secrecy jurisdictions</vt:lpstr>
      <vt:lpstr>The secrecy space: where regulation does &amp; doesn’t happen</vt:lpstr>
      <vt:lpstr>Conditions for tax abuse</vt:lpstr>
      <vt:lpstr>Constructive non-compliance</vt:lpstr>
      <vt:lpstr>Examples of constructive non-compliance</vt:lpstr>
      <vt:lpstr>Secrecy</vt:lpstr>
      <vt:lpstr>A systemically flawed tax system</vt:lpstr>
      <vt:lpstr>What can be done? </vt:lpstr>
    </vt:vector>
  </TitlesOfParts>
  <Company>Flex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geoff tily</dc:creator>
  <cp:lastModifiedBy>Richard  Murphy</cp:lastModifiedBy>
  <cp:revision>21</cp:revision>
  <dcterms:created xsi:type="dcterms:W3CDTF">2010-12-17T16:24:14Z</dcterms:created>
  <dcterms:modified xsi:type="dcterms:W3CDTF">2015-06-26T09:06:14Z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jDocumentSecurityLabel">
    <vt:lpwstr>UNCLASSIFIED</vt:lpwstr>
  </property>
  <property fmtid="{D5CDD505-2E9C-101B-9397-08002B2CF9AE}" pid="3" name="Document Security Label">
    <vt:lpwstr>UNCLASSIFIED</vt:lpwstr>
  </property>
  <property fmtid="{D5CDD505-2E9C-101B-9397-08002B2CF9AE}" pid="4" name="bjDocumentSecurityXML">
    <vt:lpwstr>&lt;label version="1.0"&gt;&lt;element uid="id_unclassified"/&gt;&lt;element uid="id_newpolicy" value=""/&gt;&lt;/label&gt;</vt:lpwstr>
  </property>
  <property fmtid="{D5CDD505-2E9C-101B-9397-08002B2CF9AE}" pid="5" name="bjDocumentSecurityPolicyProp">
    <vt:lpwstr>UK</vt:lpwstr>
  </property>
  <property fmtid="{D5CDD505-2E9C-101B-9397-08002B2CF9AE}" pid="6" name="bjDocumentSecurityPolicyPropID">
    <vt:lpwstr>id_newpolicy</vt:lpwstr>
  </property>
  <property fmtid="{D5CDD505-2E9C-101B-9397-08002B2CF9AE}" pid="7" name="bjDocumentSecurityProp1">
    <vt:lpwstr>UNCLASSIFIED</vt:lpwstr>
  </property>
  <property fmtid="{D5CDD505-2E9C-101B-9397-08002B2CF9AE}" pid="8" name="bjSecLabelProp1ID">
    <vt:lpwstr>id_unclassified</vt:lpwstr>
  </property>
  <property fmtid="{D5CDD505-2E9C-101B-9397-08002B2CF9AE}" pid="9" name="bjDocumentSecurityProp2">
    <vt:lpwstr/>
  </property>
  <property fmtid="{D5CDD505-2E9C-101B-9397-08002B2CF9AE}" pid="10" name="bjSecLabelProp2ID">
    <vt:lpwstr/>
  </property>
  <property fmtid="{D5CDD505-2E9C-101B-9397-08002B2CF9AE}" pid="11" name="bjDocumentSecurityProp3">
    <vt:lpwstr/>
  </property>
  <property fmtid="{D5CDD505-2E9C-101B-9397-08002B2CF9AE}" pid="12" name="bjSecLabelProp3ID">
    <vt:lpwstr/>
  </property>
  <property fmtid="{D5CDD505-2E9C-101B-9397-08002B2CF9AE}" pid="13" name="eGMS.protectiveMarking">
    <vt:lpwstr/>
  </property>
  <property fmtid="{D5CDD505-2E9C-101B-9397-08002B2CF9AE}" pid="14" name="docIndexRef">
    <vt:lpwstr>d18f40a3-3ed0-49cc-b605-aa0795a1d2f7</vt:lpwstr>
  </property>
</Properties>
</file>